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4"/>
  </p:notesMasterIdLst>
  <p:sldIdLst>
    <p:sldId id="256" r:id="rId2"/>
    <p:sldId id="337" r:id="rId3"/>
    <p:sldId id="338" r:id="rId4"/>
    <p:sldId id="259" r:id="rId5"/>
    <p:sldId id="261" r:id="rId6"/>
    <p:sldId id="339" r:id="rId7"/>
    <p:sldId id="290" r:id="rId8"/>
    <p:sldId id="306" r:id="rId9"/>
    <p:sldId id="340" r:id="rId10"/>
    <p:sldId id="341" r:id="rId11"/>
    <p:sldId id="342" r:id="rId12"/>
    <p:sldId id="344" r:id="rId13"/>
    <p:sldId id="346" r:id="rId14"/>
    <p:sldId id="347" r:id="rId15"/>
    <p:sldId id="348" r:id="rId16"/>
    <p:sldId id="349" r:id="rId17"/>
    <p:sldId id="350" r:id="rId18"/>
    <p:sldId id="351" r:id="rId19"/>
    <p:sldId id="352" r:id="rId20"/>
    <p:sldId id="353" r:id="rId21"/>
    <p:sldId id="354" r:id="rId22"/>
    <p:sldId id="355" r:id="rId23"/>
    <p:sldId id="356" r:id="rId24"/>
    <p:sldId id="357" r:id="rId25"/>
    <p:sldId id="358" r:id="rId26"/>
    <p:sldId id="359" r:id="rId27"/>
    <p:sldId id="360" r:id="rId28"/>
    <p:sldId id="361" r:id="rId29"/>
    <p:sldId id="362" r:id="rId30"/>
    <p:sldId id="363" r:id="rId31"/>
    <p:sldId id="364" r:id="rId32"/>
    <p:sldId id="365" r:id="rId33"/>
  </p:sldIdLst>
  <p:sldSz cx="9144000" cy="5143500" type="screen16x9"/>
  <p:notesSz cx="6858000" cy="9144000"/>
  <p:embeddedFontLst>
    <p:embeddedFont>
      <p:font typeface="Arvo" panose="020B0604020202020204" charset="0"/>
      <p:regular r:id="rId35"/>
      <p:bold r:id="rId36"/>
      <p:italic r:id="rId37"/>
      <p:boldItalic r:id="rId38"/>
    </p:embeddedFont>
    <p:embeddedFont>
      <p:font typeface="Roboto Condensed Light" panose="020B0604020202020204" charset="0"/>
      <p:regular r:id="rId39"/>
      <p:bold r:id="rId40"/>
      <p:italic r:id="rId41"/>
      <p:boldItalic r:id="rId42"/>
    </p:embeddedFont>
    <p:embeddedFont>
      <p:font typeface="Roboto Condensed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61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8/6/2019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026" y="869761"/>
            <a:ext cx="6280118" cy="334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75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338" y="729463"/>
            <a:ext cx="6151661" cy="364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0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Cuantos</a:t>
            </a:r>
            <a:r>
              <a:rPr lang="en-US" dirty="0" smtClean="0"/>
              <a:t> </a:t>
            </a:r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r>
              <a:rPr lang="en-US" dirty="0" smtClean="0"/>
              <a:t> hay?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Hay </a:t>
            </a:r>
            <a:r>
              <a:rPr lang="en-US" dirty="0" err="1"/>
              <a:t>muchas</a:t>
            </a:r>
            <a:r>
              <a:rPr lang="en-US" dirty="0"/>
              <a:t> </a:t>
            </a:r>
            <a:r>
              <a:rPr lang="en-US" dirty="0" err="1"/>
              <a:t>definiciones</a:t>
            </a:r>
            <a:r>
              <a:rPr lang="en-US" dirty="0"/>
              <a:t> </a:t>
            </a:r>
            <a:r>
              <a:rPr lang="en-US" dirty="0" err="1"/>
              <a:t>acerca</a:t>
            </a:r>
            <a:r>
              <a:rPr lang="en-US" dirty="0"/>
              <a:t> de los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hay:</a:t>
            </a:r>
          </a:p>
          <a:p>
            <a:pPr lvl="1"/>
            <a:r>
              <a:rPr lang="en-US" sz="2100" dirty="0" err="1"/>
              <a:t>Continuos</a:t>
            </a:r>
            <a:r>
              <a:rPr lang="en-US" sz="2100" dirty="0"/>
              <a:t> y </a:t>
            </a:r>
            <a:r>
              <a:rPr lang="en-US" sz="2100" dirty="0" err="1"/>
              <a:t>discretos</a:t>
            </a:r>
            <a:endParaRPr lang="en-US" sz="2100" dirty="0"/>
          </a:p>
          <a:p>
            <a:pPr lvl="1"/>
            <a:r>
              <a:rPr lang="en-US" sz="2100" dirty="0"/>
              <a:t>Big and Small</a:t>
            </a:r>
          </a:p>
          <a:p>
            <a:pPr marL="533400" lvl="1" indent="0">
              <a:buNone/>
            </a:pPr>
            <a:endParaRPr lang="en-US" sz="2100" dirty="0"/>
          </a:p>
          <a:p>
            <a:pPr lvl="1"/>
            <a:r>
              <a:rPr lang="en-US" sz="2100" dirty="0" err="1"/>
              <a:t>Aqui</a:t>
            </a:r>
            <a:r>
              <a:rPr lang="en-US" sz="2100" dirty="0"/>
              <a:t> </a:t>
            </a:r>
            <a:r>
              <a:rPr lang="en-US" sz="2100" dirty="0" err="1"/>
              <a:t>vamos</a:t>
            </a:r>
            <a:r>
              <a:rPr lang="en-US" sz="2100" dirty="0"/>
              <a:t> a </a:t>
            </a:r>
            <a:r>
              <a:rPr lang="en-US" sz="2100" dirty="0" err="1"/>
              <a:t>hablar</a:t>
            </a:r>
            <a:r>
              <a:rPr lang="en-US" sz="2100" dirty="0"/>
              <a:t> de </a:t>
            </a:r>
            <a:r>
              <a:rPr lang="en-US" sz="2100" dirty="0" err="1"/>
              <a:t>estructurados</a:t>
            </a:r>
            <a:r>
              <a:rPr lang="en-US" sz="2100" dirty="0"/>
              <a:t>, no </a:t>
            </a:r>
            <a:r>
              <a:rPr lang="en-US" sz="2100" dirty="0" err="1"/>
              <a:t>estructurados</a:t>
            </a:r>
            <a:r>
              <a:rPr lang="en-US" sz="2100" dirty="0"/>
              <a:t> y semi </a:t>
            </a:r>
            <a:r>
              <a:rPr lang="en-US" sz="2100" dirty="0" err="1"/>
              <a:t>estructurados</a:t>
            </a:r>
            <a:r>
              <a:rPr lang="en-US" sz="2100" dirty="0"/>
              <a:t>.</a:t>
            </a:r>
          </a:p>
          <a:p>
            <a:pPr lvl="1"/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609004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r>
              <a:rPr lang="en-US" dirty="0" smtClean="0">
                <a:solidFill>
                  <a:srgbClr val="FF0000"/>
                </a:solidFill>
              </a:rPr>
              <a:t> y No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 descr="Screen Shot 2017-12-10 at 11.52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043" y="1315092"/>
            <a:ext cx="4827708" cy="313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299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r>
              <a:rPr lang="en-US" dirty="0">
                <a:solidFill>
                  <a:srgbClr val="FF0000"/>
                </a:solidFill>
              </a:rPr>
              <a:t> y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39" y="1006868"/>
            <a:ext cx="5211552" cy="34958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87328" y="2006943"/>
            <a:ext cx="2519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/>
              <a:t>Pobreza</a:t>
            </a:r>
            <a:r>
              <a:rPr lang="en-US" sz="1600" b="1" dirty="0"/>
              <a:t> a </a:t>
            </a:r>
            <a:r>
              <a:rPr lang="en-US" sz="1600" b="1" dirty="0" err="1"/>
              <a:t>nivel</a:t>
            </a:r>
            <a:r>
              <a:rPr lang="en-US" sz="1600" b="1" dirty="0"/>
              <a:t> </a:t>
            </a:r>
            <a:r>
              <a:rPr lang="en-US" sz="1600" b="1" dirty="0" err="1"/>
              <a:t>municipio</a:t>
            </a:r>
            <a:r>
              <a:rPr lang="en-US" sz="1600" b="1" dirty="0"/>
              <a:t> (CONEVAL)</a:t>
            </a:r>
          </a:p>
        </p:txBody>
      </p:sp>
    </p:spTree>
    <p:extLst>
      <p:ext uri="{BB962C8B-B14F-4D97-AF65-F5344CB8AC3E}">
        <p14:creationId xmlns:p14="http://schemas.microsoft.com/office/powerpoint/2010/main" val="2733919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No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 smtClean="0"/>
              <a:t>Se </a:t>
            </a:r>
            <a:r>
              <a:rPr lang="en-US" sz="2100" dirty="0" err="1"/>
              <a:t>estima</a:t>
            </a:r>
            <a:r>
              <a:rPr lang="en-US" sz="2100" dirty="0"/>
              <a:t> que el </a:t>
            </a:r>
            <a:r>
              <a:rPr lang="en-US" sz="2100" dirty="0" err="1"/>
              <a:t>grueso</a:t>
            </a:r>
            <a:r>
              <a:rPr lang="en-US" sz="2100" dirty="0"/>
              <a:t> de los </a:t>
            </a:r>
            <a:r>
              <a:rPr lang="en-US" sz="2100" dirty="0" err="1"/>
              <a:t>datos</a:t>
            </a:r>
            <a:r>
              <a:rPr lang="en-US" sz="2100" dirty="0"/>
              <a:t> que </a:t>
            </a:r>
            <a:r>
              <a:rPr lang="en-US" sz="2100" dirty="0" err="1"/>
              <a:t>existen</a:t>
            </a:r>
            <a:r>
              <a:rPr lang="en-US" sz="2100" dirty="0"/>
              <a:t> son no </a:t>
            </a:r>
            <a:r>
              <a:rPr lang="en-US" sz="2100" dirty="0" err="1" smtClean="0"/>
              <a:t>estructurados</a:t>
            </a:r>
            <a:endParaRPr lang="en-US" sz="2100" dirty="0" smtClean="0"/>
          </a:p>
          <a:p>
            <a:r>
              <a:rPr lang="en-US" sz="2100" dirty="0" smtClean="0"/>
              <a:t>Mucho valor del </a:t>
            </a:r>
            <a:r>
              <a:rPr lang="en-US" sz="2100" dirty="0" err="1" smtClean="0"/>
              <a:t>negocio</a:t>
            </a:r>
            <a:r>
              <a:rPr lang="en-US" sz="2100" dirty="0" smtClean="0"/>
              <a:t> </a:t>
            </a:r>
            <a:r>
              <a:rPr lang="en-US" sz="2100" dirty="0" err="1" smtClean="0"/>
              <a:t>esta</a:t>
            </a:r>
            <a:r>
              <a:rPr lang="en-US" sz="2100" dirty="0" smtClean="0"/>
              <a:t> </a:t>
            </a:r>
            <a:r>
              <a:rPr lang="en-US" sz="2100" dirty="0" err="1" smtClean="0"/>
              <a:t>escondido</a:t>
            </a:r>
            <a:r>
              <a:rPr lang="en-US" sz="2100" dirty="0" smtClean="0"/>
              <a:t> </a:t>
            </a:r>
            <a:r>
              <a:rPr lang="en-US" sz="2100" dirty="0" err="1" smtClean="0"/>
              <a:t>en</a:t>
            </a:r>
            <a:r>
              <a:rPr lang="en-US" sz="2100" dirty="0" smtClean="0"/>
              <a:t> </a:t>
            </a:r>
            <a:r>
              <a:rPr lang="en-US" sz="2100" dirty="0" err="1" smtClean="0"/>
              <a:t>datos</a:t>
            </a:r>
            <a:r>
              <a:rPr lang="en-US" sz="2100" dirty="0" smtClean="0"/>
              <a:t> no </a:t>
            </a:r>
            <a:r>
              <a:rPr lang="en-US" sz="2100" dirty="0" err="1"/>
              <a:t>e</a:t>
            </a:r>
            <a:r>
              <a:rPr lang="en-US" sz="2100" dirty="0" err="1" smtClean="0"/>
              <a:t>structurados</a:t>
            </a:r>
            <a:endParaRPr lang="en-US" sz="2100" dirty="0"/>
          </a:p>
          <a:p>
            <a:r>
              <a:rPr lang="en-US" sz="2100" dirty="0" err="1"/>
              <a:t>Imagenes</a:t>
            </a:r>
            <a:r>
              <a:rPr lang="en-US" sz="2100" dirty="0"/>
              <a:t>, Audio, Video</a:t>
            </a:r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963614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no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65" y="1462688"/>
            <a:ext cx="2984936" cy="16781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684" y="2552117"/>
            <a:ext cx="5515316" cy="183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074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Son </a:t>
            </a:r>
            <a:r>
              <a:rPr lang="en-US" sz="2100" dirty="0" err="1"/>
              <a:t>datos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cuentan</a:t>
            </a:r>
            <a:r>
              <a:rPr lang="en-US" sz="2100" dirty="0"/>
              <a:t> con </a:t>
            </a:r>
            <a:r>
              <a:rPr lang="en-US" sz="2100" dirty="0" err="1"/>
              <a:t>una</a:t>
            </a:r>
            <a:r>
              <a:rPr lang="en-US" sz="2100" dirty="0"/>
              <a:t> </a:t>
            </a:r>
            <a:r>
              <a:rPr lang="en-US" sz="2100" dirty="0" err="1"/>
              <a:t>estructura</a:t>
            </a:r>
            <a:r>
              <a:rPr lang="en-US" sz="2100" dirty="0"/>
              <a:t> pre-</a:t>
            </a:r>
            <a:r>
              <a:rPr lang="en-US" sz="2100" dirty="0" err="1"/>
              <a:t>definida</a:t>
            </a:r>
            <a:r>
              <a:rPr lang="en-US" sz="2100" dirty="0"/>
              <a:t>.</a:t>
            </a:r>
          </a:p>
          <a:p>
            <a:pPr lvl="1"/>
            <a:r>
              <a:rPr lang="en-US" sz="1800" dirty="0" err="1"/>
              <a:t>Estructuras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 (</a:t>
            </a:r>
            <a:r>
              <a:rPr lang="en-US" sz="1800" dirty="0" err="1" smtClean="0"/>
              <a:t>También</a:t>
            </a:r>
            <a:r>
              <a:rPr lang="en-US" sz="1800" dirty="0" smtClean="0"/>
              <a:t> </a:t>
            </a:r>
            <a:r>
              <a:rPr lang="en-US" sz="1800" dirty="0" err="1"/>
              <a:t>llamados</a:t>
            </a:r>
            <a:r>
              <a:rPr lang="en-US" sz="1800" dirty="0"/>
              <a:t> </a:t>
            </a:r>
            <a:r>
              <a:rPr lang="en-US" sz="1800" dirty="0" err="1"/>
              <a:t>modelos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 smtClean="0"/>
              <a:t>)</a:t>
            </a:r>
            <a:endParaRPr lang="en-US" sz="1800" dirty="0"/>
          </a:p>
          <a:p>
            <a:pPr lvl="2"/>
            <a:r>
              <a:rPr lang="en-US" sz="1350" dirty="0"/>
              <a:t>Colas, </a:t>
            </a:r>
            <a:r>
              <a:rPr lang="en-US" sz="1350" dirty="0" err="1"/>
              <a:t>Listas</a:t>
            </a:r>
            <a:r>
              <a:rPr lang="en-US" sz="1350" dirty="0"/>
              <a:t>, </a:t>
            </a:r>
            <a:r>
              <a:rPr lang="en-US" sz="1350" dirty="0" err="1"/>
              <a:t>Arreglos</a:t>
            </a:r>
            <a:r>
              <a:rPr lang="en-US" sz="1350" dirty="0"/>
              <a:t>, </a:t>
            </a:r>
            <a:r>
              <a:rPr lang="en-US" sz="1350" dirty="0" err="1"/>
              <a:t>Pilas</a:t>
            </a:r>
            <a:r>
              <a:rPr lang="en-US" sz="1350" dirty="0"/>
              <a:t> (stack</a:t>
            </a:r>
            <a:r>
              <a:rPr lang="en-US" sz="1350" dirty="0" smtClean="0"/>
              <a:t>)</a:t>
            </a:r>
            <a:endParaRPr lang="en-US" sz="1350" dirty="0"/>
          </a:p>
          <a:p>
            <a:pPr lvl="2"/>
            <a:r>
              <a:rPr lang="en-US" sz="1350" dirty="0" err="1"/>
              <a:t>Tablas</a:t>
            </a:r>
            <a:r>
              <a:rPr lang="en-US" sz="1350" dirty="0"/>
              <a:t> </a:t>
            </a:r>
            <a:r>
              <a:rPr lang="en-US" sz="1350" dirty="0" err="1"/>
              <a:t>como</a:t>
            </a:r>
            <a:r>
              <a:rPr lang="en-US" sz="1350" dirty="0"/>
              <a:t> </a:t>
            </a:r>
            <a:r>
              <a:rPr lang="en-US" sz="1350" dirty="0" err="1"/>
              <a:t>hojas</a:t>
            </a:r>
            <a:r>
              <a:rPr lang="en-US" sz="1350" dirty="0"/>
              <a:t> de </a:t>
            </a:r>
            <a:r>
              <a:rPr lang="en-US" sz="1350" dirty="0" err="1"/>
              <a:t>cálculo</a:t>
            </a:r>
            <a:r>
              <a:rPr lang="en-US" sz="1350" dirty="0"/>
              <a:t>, un </a:t>
            </a:r>
            <a:r>
              <a:rPr lang="en-US" sz="1350" dirty="0" err="1"/>
              <a:t>archivo</a:t>
            </a:r>
            <a:r>
              <a:rPr lang="en-US" sz="1350" dirty="0"/>
              <a:t> de excel, </a:t>
            </a:r>
            <a:r>
              <a:rPr lang="en-US" sz="1350" dirty="0" err="1" smtClean="0"/>
              <a:t>etc</a:t>
            </a:r>
            <a:endParaRPr lang="en-US" sz="1350" dirty="0"/>
          </a:p>
          <a:p>
            <a:pPr lvl="2"/>
            <a:r>
              <a:rPr lang="en-US" sz="1350" dirty="0" err="1"/>
              <a:t>Mapas</a:t>
            </a:r>
            <a:r>
              <a:rPr lang="en-US" sz="1350" dirty="0"/>
              <a:t> </a:t>
            </a:r>
            <a:r>
              <a:rPr lang="en-US" sz="1350" dirty="0" err="1"/>
              <a:t>cartográficos</a:t>
            </a:r>
            <a:r>
              <a:rPr lang="en-US" sz="1350" dirty="0"/>
              <a:t> </a:t>
            </a:r>
            <a:r>
              <a:rPr lang="en-US" sz="1350" dirty="0" err="1"/>
              <a:t>tipo</a:t>
            </a:r>
            <a:r>
              <a:rPr lang="en-US" sz="1350" dirty="0"/>
              <a:t> GIS (Google Earth</a:t>
            </a:r>
            <a:r>
              <a:rPr lang="en-US" sz="1350" dirty="0" smtClean="0"/>
              <a:t>)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58018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Son </a:t>
            </a:r>
            <a:r>
              <a:rPr lang="en-US" sz="2000" dirty="0" err="1" smtClean="0"/>
              <a:t>aquellos</a:t>
            </a:r>
            <a:r>
              <a:rPr lang="en-US" sz="2000" dirty="0" smtClean="0"/>
              <a:t> que </a:t>
            </a:r>
            <a:r>
              <a:rPr lang="en-US" sz="2000" dirty="0" err="1" smtClean="0"/>
              <a:t>organizan</a:t>
            </a:r>
            <a:r>
              <a:rPr lang="en-US" sz="2000" dirty="0" smtClean="0"/>
              <a:t> </a:t>
            </a:r>
            <a:r>
              <a:rPr lang="en-US" sz="2000" dirty="0" err="1" smtClean="0"/>
              <a:t>elementos</a:t>
            </a:r>
            <a:r>
              <a:rPr lang="en-US" sz="2000" dirty="0" smtClean="0"/>
              <a:t> de los </a:t>
            </a:r>
            <a:r>
              <a:rPr lang="en-US" sz="2000" dirty="0" err="1" smtClean="0"/>
              <a:t>datos</a:t>
            </a:r>
            <a:r>
              <a:rPr lang="en-US" sz="2000" dirty="0" smtClean="0"/>
              <a:t> y </a:t>
            </a:r>
            <a:r>
              <a:rPr lang="en-US" sz="2000" dirty="0" err="1" smtClean="0"/>
              <a:t>tienen</a:t>
            </a:r>
            <a:r>
              <a:rPr lang="en-US" sz="2000" dirty="0" smtClean="0"/>
              <a:t> </a:t>
            </a:r>
            <a:r>
              <a:rPr lang="en-US" sz="2000" dirty="0" err="1" smtClean="0"/>
              <a:t>patrones</a:t>
            </a:r>
            <a:r>
              <a:rPr lang="en-US" sz="2000" dirty="0" smtClean="0"/>
              <a:t> de </a:t>
            </a:r>
            <a:r>
              <a:rPr lang="en-US" sz="2000" dirty="0" err="1" smtClean="0"/>
              <a:t>como</a:t>
            </a:r>
            <a:r>
              <a:rPr lang="en-US" sz="2000" dirty="0" smtClean="0"/>
              <a:t> se </a:t>
            </a:r>
            <a:r>
              <a:rPr lang="en-US" sz="2000" dirty="0" err="1" smtClean="0"/>
              <a:t>relacionan</a:t>
            </a:r>
            <a:r>
              <a:rPr lang="en-US" sz="2000" dirty="0" smtClean="0"/>
              <a:t> </a:t>
            </a:r>
            <a:r>
              <a:rPr lang="en-US" sz="2000" dirty="0" err="1" smtClean="0"/>
              <a:t>uno</a:t>
            </a:r>
            <a:r>
              <a:rPr lang="en-US" sz="2000" dirty="0" smtClean="0"/>
              <a:t> con </a:t>
            </a:r>
            <a:r>
              <a:rPr lang="en-US" sz="2000" dirty="0" err="1" smtClean="0"/>
              <a:t>otro</a:t>
            </a:r>
            <a:r>
              <a:rPr lang="en-US" sz="2000" dirty="0" smtClean="0"/>
              <a:t>, y </a:t>
            </a:r>
            <a:r>
              <a:rPr lang="en-US" sz="2000" dirty="0" err="1" smtClean="0"/>
              <a:t>como</a:t>
            </a:r>
            <a:r>
              <a:rPr lang="en-US" sz="2000" dirty="0" smtClean="0"/>
              <a:t> se </a:t>
            </a:r>
            <a:r>
              <a:rPr lang="en-US" sz="2000" dirty="0" err="1" smtClean="0"/>
              <a:t>relacionan</a:t>
            </a:r>
            <a:r>
              <a:rPr lang="en-US" sz="2000" dirty="0" smtClean="0"/>
              <a:t> con el resto del </a:t>
            </a:r>
            <a:r>
              <a:rPr lang="en-US" sz="2000" dirty="0" err="1" smtClean="0"/>
              <a:t>mundo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dirty="0" err="1" smtClean="0"/>
              <a:t>También</a:t>
            </a:r>
            <a:r>
              <a:rPr lang="en-US" sz="2000" dirty="0" smtClean="0"/>
              <a:t> se dice que un </a:t>
            </a:r>
            <a:r>
              <a:rPr lang="en-US" sz="2000" dirty="0" err="1" smtClean="0"/>
              <a:t>dato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estructurado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aquel</a:t>
            </a:r>
            <a:r>
              <a:rPr lang="en-US" sz="2000" dirty="0" smtClean="0"/>
              <a:t> que se </a:t>
            </a:r>
            <a:r>
              <a:rPr lang="en-US" sz="2000" dirty="0" err="1" smtClean="0"/>
              <a:t>asocia</a:t>
            </a:r>
            <a:r>
              <a:rPr lang="en-US" sz="2000" dirty="0" smtClean="0"/>
              <a:t> a un </a:t>
            </a:r>
            <a:r>
              <a:rPr lang="en-US" sz="2000" dirty="0" err="1" smtClean="0"/>
              <a:t>modelo</a:t>
            </a:r>
            <a:r>
              <a:rPr lang="en-US" sz="2000" dirty="0" smtClean="0"/>
              <a:t> de </a:t>
            </a:r>
            <a:r>
              <a:rPr lang="en-US" sz="2000" dirty="0" err="1" smtClean="0"/>
              <a:t>dato</a:t>
            </a:r>
            <a:r>
              <a:rPr lang="en-US" sz="2000" dirty="0" smtClean="0"/>
              <a:t>.</a:t>
            </a:r>
            <a:endParaRPr lang="en-US" sz="2000" dirty="0"/>
          </a:p>
          <a:p>
            <a:pPr lvl="1"/>
            <a:r>
              <a:rPr lang="en-US" sz="2000" dirty="0" smtClean="0"/>
              <a:t>Un </a:t>
            </a:r>
            <a:r>
              <a:rPr lang="en-US" sz="2000" dirty="0" err="1" smtClean="0"/>
              <a:t>modelo</a:t>
            </a:r>
            <a:r>
              <a:rPr lang="en-US" sz="2000" dirty="0" smtClean="0"/>
              <a:t> de </a:t>
            </a:r>
            <a:r>
              <a:rPr lang="en-US" sz="2000" dirty="0" err="1" smtClean="0"/>
              <a:t>dato</a:t>
            </a:r>
            <a:r>
              <a:rPr lang="en-US" sz="2000" dirty="0" smtClean="0"/>
              <a:t> da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 y </a:t>
            </a:r>
            <a:r>
              <a:rPr lang="en-US" sz="2000" dirty="0" err="1" smtClean="0"/>
              <a:t>capacidad</a:t>
            </a:r>
            <a:r>
              <a:rPr lang="en-US" sz="2000" dirty="0" smtClean="0"/>
              <a:t> de </a:t>
            </a:r>
            <a:r>
              <a:rPr lang="en-US" sz="2000" dirty="0" err="1" smtClean="0"/>
              <a:t>relación</a:t>
            </a:r>
            <a:r>
              <a:rPr lang="en-US" sz="2000" dirty="0" smtClean="0"/>
              <a:t> al </a:t>
            </a:r>
            <a:r>
              <a:rPr lang="en-US" sz="2000" dirty="0" err="1" smtClean="0"/>
              <a:t>dato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20540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544" y="1004641"/>
            <a:ext cx="5972811" cy="349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19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Noticias del día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Qué ha pasado en el mundo de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sp>
        <p:nvSpPr>
          <p:cNvPr id="5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607392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" y="1327150"/>
            <a:ext cx="3626778" cy="1323583"/>
          </a:xfrm>
        </p:spPr>
        <p:txBody>
          <a:bodyPr/>
          <a:lstStyle/>
          <a:p>
            <a:r>
              <a:rPr lang="en-US" dirty="0" smtClean="0"/>
              <a:t>Bases de </a:t>
            </a:r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Diagrama</a:t>
            </a:r>
            <a:r>
              <a:rPr lang="en-US" dirty="0" smtClean="0"/>
              <a:t> </a:t>
            </a:r>
            <a:r>
              <a:rPr lang="en-US" dirty="0" err="1" smtClean="0"/>
              <a:t>Entidad</a:t>
            </a:r>
            <a:r>
              <a:rPr lang="en-US" dirty="0" smtClean="0"/>
              <a:t> </a:t>
            </a:r>
            <a:r>
              <a:rPr lang="en-US" dirty="0" err="1" smtClean="0"/>
              <a:t>Relación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750" y="1890445"/>
            <a:ext cx="5072089" cy="241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42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Base de </a:t>
            </a:r>
            <a:r>
              <a:rPr lang="en-US" dirty="0" err="1" smtClean="0">
                <a:solidFill>
                  <a:srgbClr val="FF0000"/>
                </a:solidFill>
              </a:rPr>
              <a:t>Datos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Can 3"/>
          <p:cNvSpPr/>
          <p:nvPr/>
        </p:nvSpPr>
        <p:spPr>
          <a:xfrm>
            <a:off x="658918" y="2031952"/>
            <a:ext cx="1156643" cy="1496704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173" y="1158875"/>
            <a:ext cx="2196920" cy="12850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04" y="2780471"/>
            <a:ext cx="2029796" cy="118727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432" y="1161800"/>
            <a:ext cx="2661920" cy="15570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068" y="2848336"/>
            <a:ext cx="2594999" cy="1517868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stCxn id="8" idx="1"/>
            <a:endCxn id="4" idx="4"/>
          </p:cNvCxnSpPr>
          <p:nvPr/>
        </p:nvCxnSpPr>
        <p:spPr>
          <a:xfrm flipH="1">
            <a:off x="1815561" y="1801387"/>
            <a:ext cx="558612" cy="9789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1"/>
            <a:endCxn id="4" idx="4"/>
          </p:cNvCxnSpPr>
          <p:nvPr/>
        </p:nvCxnSpPr>
        <p:spPr>
          <a:xfrm flipH="1" flipV="1">
            <a:off x="1815560" y="2780304"/>
            <a:ext cx="498944" cy="5938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1"/>
            <a:endCxn id="4" idx="4"/>
          </p:cNvCxnSpPr>
          <p:nvPr/>
        </p:nvCxnSpPr>
        <p:spPr>
          <a:xfrm flipH="1">
            <a:off x="1815561" y="1940306"/>
            <a:ext cx="3367872" cy="83999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1" idx="1"/>
            <a:endCxn id="4" idx="4"/>
          </p:cNvCxnSpPr>
          <p:nvPr/>
        </p:nvCxnSpPr>
        <p:spPr>
          <a:xfrm flipH="1" flipV="1">
            <a:off x="1815561" y="2780304"/>
            <a:ext cx="3095508" cy="8269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545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2010" y="867701"/>
            <a:ext cx="4409208" cy="371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6987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Para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querriamos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vista?</a:t>
            </a:r>
          </a:p>
          <a:p>
            <a:endParaRPr lang="en-US" dirty="0"/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importante</a:t>
            </a:r>
            <a:r>
              <a:rPr lang="en-US" dirty="0" smtClean="0"/>
              <a:t> </a:t>
            </a:r>
            <a:r>
              <a:rPr lang="en-US" dirty="0" err="1" smtClean="0"/>
              <a:t>conocer</a:t>
            </a:r>
            <a:r>
              <a:rPr lang="en-US" dirty="0" smtClean="0"/>
              <a:t> el </a:t>
            </a:r>
            <a:r>
              <a:rPr lang="en-US" dirty="0" err="1" smtClean="0"/>
              <a:t>diagrama</a:t>
            </a:r>
            <a:r>
              <a:rPr lang="en-US" dirty="0" smtClean="0"/>
              <a:t> </a:t>
            </a:r>
            <a:r>
              <a:rPr lang="en-US" dirty="0" err="1" smtClean="0"/>
              <a:t>entidad-relación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n-US" dirty="0" err="1" smtClean="0"/>
              <a:t>cosas</a:t>
            </a:r>
            <a:r>
              <a:rPr lang="en-US" dirty="0" smtClean="0"/>
              <a:t> </a:t>
            </a:r>
            <a:r>
              <a:rPr lang="en-US" dirty="0" err="1" smtClean="0"/>
              <a:t>necesita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base de </a:t>
            </a:r>
            <a:r>
              <a:rPr lang="en-US" dirty="0" err="1" smtClean="0"/>
              <a:t>datos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076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700" dirty="0" err="1"/>
              <a:t>Componentes</a:t>
            </a:r>
            <a:r>
              <a:rPr lang="en-US" sz="2700" dirty="0"/>
              <a:t> de </a:t>
            </a:r>
            <a:r>
              <a:rPr lang="en-US" sz="2700" dirty="0" err="1"/>
              <a:t>una</a:t>
            </a:r>
            <a:r>
              <a:rPr lang="en-US" sz="2700" dirty="0"/>
              <a:t> base de </a:t>
            </a:r>
            <a:r>
              <a:rPr lang="en-US" sz="2700" dirty="0" err="1"/>
              <a:t>datos</a:t>
            </a:r>
            <a:r>
              <a:rPr lang="en-US" sz="2700" dirty="0"/>
              <a:t>: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Diagrama</a:t>
            </a:r>
            <a:r>
              <a:rPr lang="en-US" dirty="0"/>
              <a:t> </a:t>
            </a:r>
            <a:r>
              <a:rPr lang="en-US" dirty="0" err="1"/>
              <a:t>Entidad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Relación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Catálogo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Bitácora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129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semi-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Hay </a:t>
            </a:r>
            <a:r>
              <a:rPr lang="en-US" dirty="0" err="1" smtClean="0"/>
              <a:t>varios</a:t>
            </a:r>
            <a:r>
              <a:rPr lang="en-US" dirty="0" smtClean="0"/>
              <a:t> </a:t>
            </a:r>
            <a:r>
              <a:rPr lang="en-US" dirty="0" err="1" smtClean="0"/>
              <a:t>formatos</a:t>
            </a:r>
            <a:r>
              <a:rPr lang="en-US" dirty="0" smtClean="0"/>
              <a:t>, </a:t>
            </a:r>
            <a:r>
              <a:rPr lang="en-US" dirty="0" err="1" smtClean="0"/>
              <a:t>pero</a:t>
            </a:r>
            <a:r>
              <a:rPr lang="en-US" dirty="0" smtClean="0"/>
              <a:t> en la </a:t>
            </a:r>
            <a:r>
              <a:rPr lang="en-US" dirty="0" err="1" smtClean="0"/>
              <a:t>industría</a:t>
            </a:r>
            <a:r>
              <a:rPr lang="en-US" dirty="0" smtClean="0"/>
              <a:t> </a:t>
            </a:r>
            <a:r>
              <a:rPr lang="en-US" dirty="0" err="1" smtClean="0"/>
              <a:t>estan</a:t>
            </a:r>
            <a:r>
              <a:rPr lang="en-US" dirty="0" smtClean="0"/>
              <a:t> los dos mas </a:t>
            </a:r>
            <a:r>
              <a:rPr lang="en-US" dirty="0" err="1" smtClean="0"/>
              <a:t>usados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JSON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7691" y="1696706"/>
            <a:ext cx="3331373" cy="277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6241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semi-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XML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156" y="1460679"/>
            <a:ext cx="3036059" cy="345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9284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Usos</a:t>
            </a:r>
            <a:r>
              <a:rPr lang="en-US" dirty="0" smtClean="0"/>
              <a:t> de JSON y XML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645288"/>
          </a:xfrm>
        </p:spPr>
        <p:txBody>
          <a:bodyPr/>
          <a:lstStyle/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</a:t>
            </a:r>
            <a:r>
              <a:rPr lang="en-US" dirty="0" err="1" smtClean="0"/>
              <a:t>primordialmente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transportar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de un </a:t>
            </a:r>
            <a:r>
              <a:rPr lang="en-US" dirty="0" err="1" smtClean="0"/>
              <a:t>lado</a:t>
            </a:r>
            <a:r>
              <a:rPr lang="en-US" dirty="0" smtClean="0"/>
              <a:t> al </a:t>
            </a:r>
            <a:r>
              <a:rPr lang="en-US" dirty="0" err="1" smtClean="0"/>
              <a:t>otro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712286" y="2199701"/>
            <a:ext cx="1065926" cy="146268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Página</a:t>
            </a:r>
            <a:r>
              <a:rPr lang="en-US" sz="1050" dirty="0"/>
              <a:t> Web (JSON, XML)</a:t>
            </a:r>
          </a:p>
        </p:txBody>
      </p:sp>
      <p:sp>
        <p:nvSpPr>
          <p:cNvPr id="5" name="Can 4"/>
          <p:cNvSpPr/>
          <p:nvPr/>
        </p:nvSpPr>
        <p:spPr>
          <a:xfrm>
            <a:off x="5601781" y="2199701"/>
            <a:ext cx="1689606" cy="1598751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Base de </a:t>
            </a:r>
            <a:r>
              <a:rPr lang="en-US" sz="1050" dirty="0" err="1"/>
              <a:t>Datos</a:t>
            </a:r>
            <a:endParaRPr lang="en-US" sz="1050" dirty="0"/>
          </a:p>
        </p:txBody>
      </p:sp>
      <p:sp>
        <p:nvSpPr>
          <p:cNvPr id="6" name="Notched Right Arrow 5"/>
          <p:cNvSpPr/>
          <p:nvPr/>
        </p:nvSpPr>
        <p:spPr>
          <a:xfrm>
            <a:off x="3231796" y="2539861"/>
            <a:ext cx="2109173" cy="725675"/>
          </a:xfrm>
          <a:prstGeom prst="notchedRightArrow">
            <a:avLst>
              <a:gd name="adj1" fmla="val 53125"/>
              <a:gd name="adj2" fmla="val 54167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ETL</a:t>
            </a:r>
          </a:p>
        </p:txBody>
      </p:sp>
    </p:spTree>
    <p:extLst>
      <p:ext uri="{BB962C8B-B14F-4D97-AF65-F5344CB8AC3E}">
        <p14:creationId xmlns:p14="http://schemas.microsoft.com/office/powerpoint/2010/main" val="1220233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Extract, Transform and Load:</a:t>
            </a:r>
          </a:p>
          <a:p>
            <a:pPr lvl="1"/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hace</a:t>
            </a:r>
            <a:r>
              <a:rPr lang="en-US" sz="1800" dirty="0"/>
              <a:t> un ETL?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Por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necesitamos</a:t>
            </a:r>
            <a:r>
              <a:rPr lang="en-US" sz="1800" dirty="0"/>
              <a:t> ETLs?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hay </a:t>
            </a:r>
            <a:r>
              <a:rPr lang="en-US" sz="1800" dirty="0" err="1"/>
              <a:t>negocio</a:t>
            </a:r>
            <a:r>
              <a:rPr lang="en-US" sz="1800" dirty="0"/>
              <a:t> </a:t>
            </a:r>
            <a:r>
              <a:rPr lang="en-US" sz="1800" dirty="0" err="1"/>
              <a:t>haciendo</a:t>
            </a:r>
            <a:r>
              <a:rPr lang="en-US" sz="1800" dirty="0"/>
              <a:t> ETLs?</a:t>
            </a:r>
          </a:p>
        </p:txBody>
      </p:sp>
    </p:spTree>
    <p:extLst>
      <p:ext uri="{BB962C8B-B14F-4D97-AF65-F5344CB8AC3E}">
        <p14:creationId xmlns:p14="http://schemas.microsoft.com/office/powerpoint/2010/main" val="3057080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Un ETL (Extract, Transform, Load) se </a:t>
            </a:r>
            <a:r>
              <a:rPr lang="en-US" sz="2000" dirty="0" err="1" smtClean="0"/>
              <a:t>encarga</a:t>
            </a:r>
            <a:r>
              <a:rPr lang="en-US" sz="2000" dirty="0" smtClean="0"/>
              <a:t> de </a:t>
            </a:r>
            <a:r>
              <a:rPr lang="en-US" sz="2000" dirty="0" err="1" smtClean="0"/>
              <a:t>extraer</a:t>
            </a:r>
            <a:r>
              <a:rPr lang="en-US" sz="2000" dirty="0" smtClean="0"/>
              <a:t> los </a:t>
            </a:r>
            <a:r>
              <a:rPr lang="en-US" sz="2000" dirty="0" err="1" smtClean="0"/>
              <a:t>datos</a:t>
            </a:r>
            <a:r>
              <a:rPr lang="en-US" sz="2000" dirty="0" smtClean="0"/>
              <a:t> de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fuente</a:t>
            </a:r>
            <a:r>
              <a:rPr lang="en-US" sz="2000" dirty="0" smtClean="0"/>
              <a:t>, y </a:t>
            </a:r>
            <a:r>
              <a:rPr lang="en-US" sz="2000" dirty="0" err="1" smtClean="0"/>
              <a:t>transformarlos</a:t>
            </a:r>
            <a:r>
              <a:rPr lang="en-US" sz="2000" dirty="0" smtClean="0"/>
              <a:t> para que se </a:t>
            </a:r>
            <a:r>
              <a:rPr lang="en-US" sz="2000" dirty="0" err="1" smtClean="0"/>
              <a:t>coloquen</a:t>
            </a:r>
            <a:r>
              <a:rPr lang="en-US" sz="2000" dirty="0" smtClean="0"/>
              <a:t> en </a:t>
            </a:r>
            <a:r>
              <a:rPr lang="en-US" sz="2000" dirty="0" err="1" smtClean="0"/>
              <a:t>otra</a:t>
            </a:r>
            <a:r>
              <a:rPr lang="en-US" sz="2000" dirty="0" smtClean="0"/>
              <a:t>.</a:t>
            </a:r>
            <a:endParaRPr lang="en-US" sz="2000" dirty="0"/>
          </a:p>
          <a:p>
            <a:r>
              <a:rPr lang="en-US" sz="2000" dirty="0" err="1" smtClean="0"/>
              <a:t>Dichas</a:t>
            </a:r>
            <a:r>
              <a:rPr lang="en-US" sz="2000" dirty="0" smtClean="0"/>
              <a:t> </a:t>
            </a:r>
            <a:r>
              <a:rPr lang="en-US" sz="2000" dirty="0" err="1" smtClean="0"/>
              <a:t>transformaciones</a:t>
            </a:r>
            <a:r>
              <a:rPr lang="en-US" sz="2000" dirty="0" smtClean="0"/>
              <a:t> son </a:t>
            </a:r>
            <a:r>
              <a:rPr lang="en-US" sz="2000" dirty="0" err="1" smtClean="0"/>
              <a:t>por</a:t>
            </a:r>
            <a:r>
              <a:rPr lang="en-US" sz="2000" dirty="0" smtClean="0"/>
              <a:t> lo general simples y no </a:t>
            </a:r>
            <a:r>
              <a:rPr lang="en-US" sz="2000" dirty="0" err="1" smtClean="0"/>
              <a:t>involucran</a:t>
            </a:r>
            <a:r>
              <a:rPr lang="en-US" sz="2000" dirty="0" smtClean="0"/>
              <a:t> </a:t>
            </a:r>
            <a:r>
              <a:rPr lang="en-US" sz="2000" dirty="0" err="1" smtClean="0"/>
              <a:t>algoritmos</a:t>
            </a:r>
            <a:r>
              <a:rPr lang="en-US" sz="2000" dirty="0" smtClean="0"/>
              <a:t> </a:t>
            </a:r>
            <a:r>
              <a:rPr lang="en-US" sz="2000" dirty="0" err="1" smtClean="0"/>
              <a:t>complejos</a:t>
            </a:r>
            <a:r>
              <a:rPr lang="en-US" sz="2000" dirty="0" smtClean="0"/>
              <a:t>.</a:t>
            </a:r>
            <a:endParaRPr lang="en-US" sz="2000" dirty="0"/>
          </a:p>
          <a:p>
            <a:r>
              <a:rPr lang="en-US" sz="2000" dirty="0" smtClean="0"/>
              <a:t>Un </a:t>
            </a:r>
            <a:r>
              <a:rPr lang="en-US" sz="2000" dirty="0" err="1" smtClean="0"/>
              <a:t>uso</a:t>
            </a:r>
            <a:r>
              <a:rPr lang="en-US" sz="2000" dirty="0" smtClean="0"/>
              <a:t> </a:t>
            </a:r>
            <a:r>
              <a:rPr lang="en-US" sz="2000" dirty="0" err="1" smtClean="0"/>
              <a:t>muy</a:t>
            </a:r>
            <a:r>
              <a:rPr lang="en-US" sz="2000" dirty="0" smtClean="0"/>
              <a:t> </a:t>
            </a:r>
            <a:r>
              <a:rPr lang="en-US" sz="2000" dirty="0" err="1" smtClean="0"/>
              <a:t>común</a:t>
            </a:r>
            <a:r>
              <a:rPr lang="en-US" sz="2000" dirty="0" smtClean="0"/>
              <a:t> de un ETL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cuando</a:t>
            </a:r>
            <a:r>
              <a:rPr lang="en-US" sz="2000" dirty="0" smtClean="0"/>
              <a:t> se </a:t>
            </a:r>
            <a:r>
              <a:rPr lang="en-US" sz="2000" dirty="0" err="1" smtClean="0"/>
              <a:t>migran</a:t>
            </a:r>
            <a:r>
              <a:rPr lang="en-US" sz="2000" dirty="0" smtClean="0"/>
              <a:t> bases de </a:t>
            </a:r>
            <a:r>
              <a:rPr lang="en-US" sz="2000" dirty="0" err="1" smtClean="0"/>
              <a:t>datos</a:t>
            </a:r>
            <a:r>
              <a:rPr lang="en-US" sz="2000" dirty="0" smtClean="0"/>
              <a:t> o </a:t>
            </a:r>
            <a:r>
              <a:rPr lang="en-US" sz="2000" dirty="0" err="1" smtClean="0"/>
              <a:t>arquitecturas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56768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725" y="875212"/>
            <a:ext cx="5243151" cy="339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158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Lake </a:t>
            </a:r>
            <a:r>
              <a:rPr lang="en-US" dirty="0" err="1" smtClean="0"/>
              <a:t>vs</a:t>
            </a:r>
            <a:r>
              <a:rPr lang="en-US" dirty="0" smtClean="0"/>
              <a:t> Data Warehouse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 smtClean="0"/>
              <a:t>En la </a:t>
            </a:r>
            <a:r>
              <a:rPr lang="en-US" sz="1800" dirty="0" err="1" smtClean="0"/>
              <a:t>industria</a:t>
            </a:r>
            <a:r>
              <a:rPr lang="en-US" sz="1800" dirty="0" smtClean="0"/>
              <a:t> de Big Data hay dos </a:t>
            </a:r>
            <a:r>
              <a:rPr lang="en-US" sz="1800" dirty="0" err="1" smtClean="0"/>
              <a:t>conceptos</a:t>
            </a:r>
            <a:r>
              <a:rPr lang="en-US" sz="1800" dirty="0" smtClean="0"/>
              <a:t>:</a:t>
            </a:r>
          </a:p>
          <a:p>
            <a:pPr lvl="1"/>
            <a:r>
              <a:rPr lang="en-US" sz="1800" dirty="0" smtClean="0"/>
              <a:t>Data Lake: </a:t>
            </a:r>
            <a:r>
              <a:rPr lang="en-US" sz="1800" dirty="0" err="1" smtClean="0"/>
              <a:t>Almacena</a:t>
            </a:r>
            <a:r>
              <a:rPr lang="en-US" sz="1800" dirty="0" smtClean="0"/>
              <a:t> TODOS los </a:t>
            </a:r>
            <a:r>
              <a:rPr lang="en-US" sz="1800" dirty="0" err="1" smtClean="0"/>
              <a:t>datos</a:t>
            </a:r>
            <a:r>
              <a:rPr lang="en-US" sz="1800" dirty="0" smtClean="0"/>
              <a:t> que se </a:t>
            </a:r>
            <a:r>
              <a:rPr lang="en-US" sz="1800" dirty="0" err="1" smtClean="0"/>
              <a:t>pueda</a:t>
            </a:r>
            <a:r>
              <a:rPr lang="en-US" sz="1800" dirty="0" smtClean="0"/>
              <a:t>,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 y no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.</a:t>
            </a:r>
            <a:endParaRPr lang="en-US" sz="1800" dirty="0"/>
          </a:p>
          <a:p>
            <a:pPr lvl="1"/>
            <a:r>
              <a:rPr lang="en-US" sz="1800" dirty="0" smtClean="0"/>
              <a:t>Data Warehouse: </a:t>
            </a:r>
            <a:r>
              <a:rPr lang="en-US" sz="1800" dirty="0" err="1" smtClean="0"/>
              <a:t>Almacena</a:t>
            </a:r>
            <a:r>
              <a:rPr lang="en-US" sz="1800" dirty="0" smtClean="0"/>
              <a:t> </a:t>
            </a:r>
            <a:r>
              <a:rPr lang="en-US" sz="1800" dirty="0" err="1" smtClean="0"/>
              <a:t>sólo</a:t>
            </a:r>
            <a:r>
              <a:rPr lang="en-US" sz="1800" dirty="0" smtClean="0"/>
              <a:t> </a:t>
            </a:r>
            <a:r>
              <a:rPr lang="en-US" sz="1800" dirty="0" err="1" smtClean="0"/>
              <a:t>datos</a:t>
            </a:r>
            <a:r>
              <a:rPr lang="en-US" sz="1800" dirty="0" smtClean="0"/>
              <a:t>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. </a:t>
            </a:r>
            <a:r>
              <a:rPr lang="en-US" sz="1800" dirty="0" err="1" smtClean="0"/>
              <a:t>Tiene</a:t>
            </a:r>
            <a:r>
              <a:rPr lang="en-US" sz="1800" dirty="0" smtClean="0"/>
              <a:t> un </a:t>
            </a:r>
            <a:r>
              <a:rPr lang="en-US" sz="1800" dirty="0" err="1" smtClean="0"/>
              <a:t>esquema</a:t>
            </a:r>
            <a:r>
              <a:rPr lang="en-US" sz="1800" dirty="0" smtClean="0"/>
              <a:t> mucho mas </a:t>
            </a:r>
            <a:r>
              <a:rPr lang="en-US" sz="1800" dirty="0" err="1" smtClean="0"/>
              <a:t>estricto</a:t>
            </a:r>
            <a:r>
              <a:rPr lang="en-US" sz="1800" dirty="0" smtClean="0"/>
              <a:t> </a:t>
            </a:r>
            <a:r>
              <a:rPr lang="en-US" sz="1800" dirty="0" err="1" smtClean="0"/>
              <a:t>acerca</a:t>
            </a:r>
            <a:r>
              <a:rPr lang="en-US" sz="1800" dirty="0" smtClean="0"/>
              <a:t> de que </a:t>
            </a:r>
            <a:r>
              <a:rPr lang="en-US" sz="1800" dirty="0" err="1" smtClean="0"/>
              <a:t>tipo</a:t>
            </a:r>
            <a:r>
              <a:rPr lang="en-US" sz="1800" dirty="0" smtClean="0"/>
              <a:t> de </a:t>
            </a:r>
            <a:r>
              <a:rPr lang="en-US" sz="1800" dirty="0" err="1" smtClean="0"/>
              <a:t>datos</a:t>
            </a:r>
            <a:r>
              <a:rPr lang="en-US" sz="1800" dirty="0" smtClean="0"/>
              <a:t> se van a </a:t>
            </a:r>
            <a:r>
              <a:rPr lang="en-US" sz="1800" dirty="0" err="1" smtClean="0"/>
              <a:t>almacenar</a:t>
            </a:r>
            <a:r>
              <a:rPr lang="en-US" sz="1800" dirty="0" smtClean="0"/>
              <a:t>.</a:t>
            </a:r>
            <a:endParaRPr lang="en-US" sz="1800" dirty="0"/>
          </a:p>
          <a:p>
            <a:r>
              <a:rPr lang="en-US" sz="1800" dirty="0" smtClean="0"/>
              <a:t>En un Data Lake </a:t>
            </a:r>
            <a:r>
              <a:rPr lang="en-US" sz="1800" dirty="0" err="1" smtClean="0"/>
              <a:t>es</a:t>
            </a:r>
            <a:r>
              <a:rPr lang="en-US" sz="1800" dirty="0" smtClean="0"/>
              <a:t> </a:t>
            </a:r>
            <a:r>
              <a:rPr lang="en-US" sz="1800" dirty="0" err="1" smtClean="0"/>
              <a:t>muy</a:t>
            </a:r>
            <a:r>
              <a:rPr lang="en-US" sz="1800" dirty="0" smtClean="0"/>
              <a:t> </a:t>
            </a:r>
            <a:r>
              <a:rPr lang="en-US" sz="1800" dirty="0" err="1" smtClean="0"/>
              <a:t>dificil</a:t>
            </a:r>
            <a:r>
              <a:rPr lang="en-US" sz="1800" dirty="0" smtClean="0"/>
              <a:t> </a:t>
            </a:r>
            <a:r>
              <a:rPr lang="en-US" sz="1800" dirty="0" err="1" smtClean="0"/>
              <a:t>encontrar</a:t>
            </a:r>
            <a:r>
              <a:rPr lang="en-US" sz="1800" dirty="0" smtClean="0"/>
              <a:t> </a:t>
            </a:r>
            <a:r>
              <a:rPr lang="en-US" sz="1800" dirty="0" err="1" smtClean="0"/>
              <a:t>información</a:t>
            </a:r>
            <a:r>
              <a:rPr lang="en-US" sz="1800" dirty="0" smtClean="0"/>
              <a:t>, </a:t>
            </a:r>
            <a:r>
              <a:rPr lang="en-US" sz="1800" dirty="0" err="1" smtClean="0"/>
              <a:t>mientras</a:t>
            </a:r>
            <a:r>
              <a:rPr lang="en-US" sz="1800" dirty="0" smtClean="0"/>
              <a:t> </a:t>
            </a:r>
            <a:r>
              <a:rPr lang="en-US" sz="1800" dirty="0" err="1" smtClean="0"/>
              <a:t>que</a:t>
            </a:r>
            <a:r>
              <a:rPr lang="en-US" sz="1800" dirty="0" smtClean="0"/>
              <a:t> en un Data Warehouse </a:t>
            </a:r>
            <a:r>
              <a:rPr lang="en-US" sz="1800" dirty="0" err="1" smtClean="0"/>
              <a:t>es</a:t>
            </a:r>
            <a:r>
              <a:rPr lang="en-US" sz="1800" dirty="0" smtClean="0"/>
              <a:t> </a:t>
            </a:r>
            <a:r>
              <a:rPr lang="en-US" sz="1800" dirty="0" err="1" smtClean="0"/>
              <a:t>fácil</a:t>
            </a:r>
            <a:r>
              <a:rPr lang="en-US" sz="1800" dirty="0" smtClean="0"/>
              <a:t>. (No simple, </a:t>
            </a:r>
            <a:r>
              <a:rPr lang="en-US" sz="1800" dirty="0" err="1" smtClean="0"/>
              <a:t>sólo</a:t>
            </a:r>
            <a:r>
              <a:rPr lang="en-US" sz="1800" dirty="0" smtClean="0"/>
              <a:t> </a:t>
            </a:r>
            <a:r>
              <a:rPr lang="en-US" sz="1800" dirty="0" err="1" smtClean="0"/>
              <a:t>facil</a:t>
            </a:r>
            <a:r>
              <a:rPr lang="en-US" sz="1800" dirty="0" smtClean="0"/>
              <a:t>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384783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Como </a:t>
            </a:r>
            <a:r>
              <a:rPr lang="en-US" dirty="0" err="1" smtClean="0"/>
              <a:t>transformar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</a:t>
            </a:r>
            <a:r>
              <a:rPr lang="en-US" sz="2000" dirty="0" err="1" smtClean="0"/>
              <a:t>hacer</a:t>
            </a:r>
            <a:r>
              <a:rPr lang="en-US" sz="2000" dirty="0" smtClean="0"/>
              <a:t> que un </a:t>
            </a:r>
            <a:r>
              <a:rPr lang="en-US" sz="2000" dirty="0" err="1" smtClean="0"/>
              <a:t>dato</a:t>
            </a:r>
            <a:r>
              <a:rPr lang="en-US" sz="2000" dirty="0" smtClean="0"/>
              <a:t> no </a:t>
            </a:r>
            <a:r>
              <a:rPr lang="en-US" sz="2000" dirty="0" err="1" smtClean="0"/>
              <a:t>estructurado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que </a:t>
            </a:r>
            <a:r>
              <a:rPr lang="en-US" sz="2000" dirty="0" err="1" smtClean="0"/>
              <a:t>su</a:t>
            </a:r>
            <a:r>
              <a:rPr lang="en-US" sz="2000" dirty="0" smtClean="0"/>
              <a:t> album de </a:t>
            </a:r>
            <a:r>
              <a:rPr lang="en-US" sz="2000" dirty="0" err="1" smtClean="0"/>
              <a:t>fotos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que un </a:t>
            </a:r>
            <a:r>
              <a:rPr lang="en-US" sz="2000" dirty="0" err="1" smtClean="0"/>
              <a:t>libro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err="1" smtClean="0"/>
              <a:t>Que</a:t>
            </a:r>
            <a:r>
              <a:rPr lang="en-US" sz="2000" dirty="0" smtClean="0"/>
              <a:t>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</a:t>
            </a:r>
            <a:r>
              <a:rPr lang="en-US" sz="2000" dirty="0" err="1" smtClean="0"/>
              <a:t>para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canción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680826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Introducción a Python</a:t>
            </a:r>
            <a:endParaRPr lang="es-MX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La herramienta del Data </a:t>
            </a:r>
            <a:r>
              <a:rPr lang="es-MX" dirty="0" err="1" smtClean="0"/>
              <a:t>Scientist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9224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Anuncios parroquiales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Proyecto Final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Proyecto Final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 smtClean="0"/>
              <a:t>El objetivo es que trabajen en el proyecto a lo largo del curso.</a:t>
            </a:r>
          </a:p>
          <a:p>
            <a:pPr marL="76200" indent="0">
              <a:buNone/>
            </a:pPr>
            <a:r>
              <a:rPr lang="es-MX" dirty="0" smtClean="0"/>
              <a:t>Conforme vayamos aprendiendo las herramientas, se recomienda las practiquen con sus propios datos.</a:t>
            </a:r>
          </a:p>
          <a:p>
            <a:pPr marL="76200" indent="0">
              <a:buNone/>
            </a:pPr>
            <a:r>
              <a:rPr lang="es-MX" dirty="0" smtClean="0"/>
              <a:t>Vayan formando sus equipos oportunamente.</a:t>
            </a:r>
            <a:endParaRPr lang="es-MX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Los tutoriales de Python van a estar disponibles toda la clase</a:t>
            </a:r>
          </a:p>
          <a:p>
            <a:r>
              <a:rPr lang="es-MX" dirty="0" smtClean="0"/>
              <a:t>El machote para el reporte final ya esta en la pagina web.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8508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Datos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Tenemos que entender nuestra materia prima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i="0" dirty="0" err="1" smtClean="0"/>
              <a:t>The</a:t>
            </a:r>
            <a:r>
              <a:rPr lang="es-MX" i="0" dirty="0" smtClean="0"/>
              <a:t> </a:t>
            </a:r>
            <a:r>
              <a:rPr lang="es-MX" i="0" dirty="0" err="1" smtClean="0"/>
              <a:t>world’s</a:t>
            </a:r>
            <a:r>
              <a:rPr lang="es-MX" i="0" dirty="0" smtClean="0"/>
              <a:t> </a:t>
            </a:r>
            <a:r>
              <a:rPr lang="es-MX" i="0" dirty="0" err="1" smtClean="0"/>
              <a:t>most</a:t>
            </a:r>
            <a:r>
              <a:rPr lang="es-MX" i="0" dirty="0" smtClean="0"/>
              <a:t> </a:t>
            </a:r>
            <a:r>
              <a:rPr lang="es-MX" i="0" dirty="0" err="1" smtClean="0"/>
              <a:t>important</a:t>
            </a:r>
            <a:r>
              <a:rPr lang="es-MX" i="0" dirty="0" smtClean="0"/>
              <a:t> </a:t>
            </a:r>
            <a:r>
              <a:rPr lang="es-MX" i="0" dirty="0" err="1" smtClean="0"/>
              <a:t>resource</a:t>
            </a:r>
            <a:r>
              <a:rPr lang="es-MX" i="0" dirty="0" smtClean="0"/>
              <a:t> </a:t>
            </a:r>
            <a:r>
              <a:rPr lang="es-MX" i="0" dirty="0" err="1" smtClean="0"/>
              <a:t>is</a:t>
            </a:r>
            <a:r>
              <a:rPr lang="es-MX" i="0" dirty="0" smtClean="0"/>
              <a:t> no </a:t>
            </a:r>
            <a:r>
              <a:rPr lang="es-MX" i="0" dirty="0" err="1" smtClean="0"/>
              <a:t>longer</a:t>
            </a:r>
            <a:r>
              <a:rPr lang="es-MX" i="0" dirty="0" smtClean="0"/>
              <a:t> </a:t>
            </a:r>
            <a:r>
              <a:rPr lang="es-MX" i="0" dirty="0" err="1" smtClean="0"/>
              <a:t>oil</a:t>
            </a:r>
            <a:r>
              <a:rPr lang="es-MX" i="0" dirty="0" smtClean="0"/>
              <a:t>, </a:t>
            </a:r>
            <a:r>
              <a:rPr lang="es-MX" i="0" dirty="0" err="1" smtClean="0"/>
              <a:t>is</a:t>
            </a:r>
            <a:r>
              <a:rPr lang="es-MX" i="0" dirty="0" smtClean="0"/>
              <a:t> data</a:t>
            </a:r>
            <a:endParaRPr lang="en" dirty="0"/>
          </a:p>
          <a:p>
            <a:pPr marL="0" lvl="0" indent="0">
              <a:buNone/>
            </a:pPr>
            <a:endParaRPr lang="en" dirty="0" smtClean="0"/>
          </a:p>
          <a:p>
            <a:pPr marL="0" lvl="0" indent="0" algn="r">
              <a:buNone/>
            </a:pPr>
            <a:r>
              <a:rPr lang="en" dirty="0" smtClean="0"/>
              <a:t>The Economist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7806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un </a:t>
            </a:r>
            <a:r>
              <a:rPr lang="en-US" dirty="0" err="1" smtClean="0"/>
              <a:t>dato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unidad</a:t>
            </a:r>
            <a:r>
              <a:rPr lang="en-US" dirty="0"/>
              <a:t> </a:t>
            </a:r>
            <a:r>
              <a:rPr lang="en-US" dirty="0" err="1"/>
              <a:t>mínima</a:t>
            </a:r>
            <a:r>
              <a:rPr lang="en-US" dirty="0"/>
              <a:t> de </a:t>
            </a:r>
            <a:r>
              <a:rPr lang="en-US" dirty="0" err="1"/>
              <a:t>información</a:t>
            </a:r>
            <a:r>
              <a:rPr lang="en-US" dirty="0" smtClean="0"/>
              <a:t>?</a:t>
            </a:r>
            <a:endParaRPr lang="en-US" sz="1800" dirty="0"/>
          </a:p>
          <a:p>
            <a:pPr lvl="1"/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aquello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dado un </a:t>
            </a:r>
            <a:r>
              <a:rPr lang="en-US" sz="2100" dirty="0" err="1"/>
              <a:t>contexto</a:t>
            </a:r>
            <a:r>
              <a:rPr lang="en-US" sz="2100" dirty="0"/>
              <a:t>, </a:t>
            </a:r>
            <a:r>
              <a:rPr lang="en-US" sz="2100" dirty="0" err="1"/>
              <a:t>nos</a:t>
            </a:r>
            <a:r>
              <a:rPr lang="en-US" sz="2100" dirty="0"/>
              <a:t> </a:t>
            </a:r>
            <a:r>
              <a:rPr lang="en-US" sz="2100" dirty="0" err="1"/>
              <a:t>puede</a:t>
            </a:r>
            <a:r>
              <a:rPr lang="en-US" sz="2100" dirty="0"/>
              <a:t> </a:t>
            </a:r>
            <a:r>
              <a:rPr lang="en-US" sz="2100" dirty="0" err="1"/>
              <a:t>proveer</a:t>
            </a:r>
            <a:r>
              <a:rPr lang="en-US" sz="2100" dirty="0"/>
              <a:t> de </a:t>
            </a:r>
            <a:r>
              <a:rPr lang="en-US" sz="2100" dirty="0" err="1"/>
              <a:t>información</a:t>
            </a:r>
            <a:r>
              <a:rPr lang="en-US" sz="2100" dirty="0"/>
              <a:t>.</a:t>
            </a:r>
          </a:p>
          <a:p>
            <a:pPr lvl="2"/>
            <a:r>
              <a:rPr lang="en-US" sz="1350" dirty="0"/>
              <a:t>El </a:t>
            </a:r>
            <a:r>
              <a:rPr lang="en-US" sz="1350" dirty="0" err="1"/>
              <a:t>contexto</a:t>
            </a:r>
            <a:r>
              <a:rPr lang="en-US" sz="1350" dirty="0"/>
              <a:t> </a:t>
            </a:r>
            <a:r>
              <a:rPr lang="en-US" sz="1350" dirty="0" err="1"/>
              <a:t>por</a:t>
            </a:r>
            <a:r>
              <a:rPr lang="en-US" sz="1350" dirty="0"/>
              <a:t> lo general se </a:t>
            </a:r>
            <a:r>
              <a:rPr lang="en-US" sz="1350" dirty="0" err="1"/>
              <a:t>puede</a:t>
            </a:r>
            <a:r>
              <a:rPr lang="en-US" sz="1350" dirty="0"/>
              <a:t> </a:t>
            </a:r>
            <a:r>
              <a:rPr lang="en-US" sz="1350" dirty="0" err="1"/>
              <a:t>inferir</a:t>
            </a:r>
            <a:r>
              <a:rPr lang="en-US" sz="1350" dirty="0" smtClean="0"/>
              <a:t>.</a:t>
            </a:r>
            <a:endParaRPr lang="en-US" sz="2100" dirty="0"/>
          </a:p>
          <a:p>
            <a:pPr lvl="1"/>
            <a:r>
              <a:rPr lang="en-US" sz="2100" dirty="0" err="1"/>
              <a:t>Ejemplos</a:t>
            </a:r>
            <a:r>
              <a:rPr lang="en-US" sz="2100" dirty="0"/>
              <a:t>:</a:t>
            </a:r>
          </a:p>
          <a:p>
            <a:pPr lvl="2"/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foto</a:t>
            </a:r>
            <a:endParaRPr lang="en-US" sz="1800" dirty="0"/>
          </a:p>
          <a:p>
            <a:pPr lvl="2"/>
            <a:r>
              <a:rPr lang="en-US" sz="1800" dirty="0"/>
              <a:t>Un </a:t>
            </a:r>
            <a:r>
              <a:rPr lang="en-US" sz="1800" dirty="0" err="1" smtClean="0"/>
              <a:t>marcador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157222961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2872</TotalTime>
  <Words>699</Words>
  <Application>Microsoft Office PowerPoint</Application>
  <PresentationFormat>Presentación en pantalla (16:9)</PresentationFormat>
  <Paragraphs>120</Paragraphs>
  <Slides>32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7" baseType="lpstr">
      <vt:lpstr>Arvo</vt:lpstr>
      <vt:lpstr>Arial</vt:lpstr>
      <vt:lpstr>Roboto Condensed Light</vt:lpstr>
      <vt:lpstr>Roboto Condensed</vt:lpstr>
      <vt:lpstr>Salerio template</vt:lpstr>
      <vt:lpstr>Introducción a la Ciencia de Datos</vt:lpstr>
      <vt:lpstr>Noticias del día</vt:lpstr>
      <vt:lpstr>Presentación de PowerPoint</vt:lpstr>
      <vt:lpstr>Anuncios parroquiales</vt:lpstr>
      <vt:lpstr>Proyecto Final</vt:lpstr>
      <vt:lpstr>Recursos</vt:lpstr>
      <vt:lpstr>Datos</vt:lpstr>
      <vt:lpstr>Presentación de PowerPoint</vt:lpstr>
      <vt:lpstr>Qué es un dato?</vt:lpstr>
      <vt:lpstr>Presentación de PowerPoint</vt:lpstr>
      <vt:lpstr>Presentación de PowerPoint</vt:lpstr>
      <vt:lpstr>Cuantos tipos de datos hay?</vt:lpstr>
      <vt:lpstr>Datos Estructurados y No estructurados</vt:lpstr>
      <vt:lpstr>Datos Estructurados y No estructurados</vt:lpstr>
      <vt:lpstr>Datos No Estructurados</vt:lpstr>
      <vt:lpstr>Datos no Estructurados</vt:lpstr>
      <vt:lpstr>Datos Estructurados</vt:lpstr>
      <vt:lpstr>Datos Estructurados</vt:lpstr>
      <vt:lpstr>Datos Estructurados</vt:lpstr>
      <vt:lpstr>Datos Estructurados</vt:lpstr>
      <vt:lpstr>Base de Datos</vt:lpstr>
      <vt:lpstr>Datos Estructurados</vt:lpstr>
      <vt:lpstr>Datos Estructurados</vt:lpstr>
      <vt:lpstr>Datos Estructurados</vt:lpstr>
      <vt:lpstr>Datos semi-estructurados</vt:lpstr>
      <vt:lpstr>Datos semi-estructurados</vt:lpstr>
      <vt:lpstr>Usos de JSON y XML</vt:lpstr>
      <vt:lpstr>ETL</vt:lpstr>
      <vt:lpstr>ETL</vt:lpstr>
      <vt:lpstr>Data Lake vs Data Warehouse</vt:lpstr>
      <vt:lpstr>Como transformar datos?</vt:lpstr>
      <vt:lpstr>Introducción a 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17</cp:revision>
  <dcterms:modified xsi:type="dcterms:W3CDTF">2019-08-06T22:09:32Z</dcterms:modified>
</cp:coreProperties>
</file>